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77" r:id="rId2"/>
    <p:sldId id="391" r:id="rId3"/>
    <p:sldId id="384" r:id="rId4"/>
    <p:sldId id="357" r:id="rId5"/>
    <p:sldId id="379" r:id="rId6"/>
    <p:sldId id="393" r:id="rId7"/>
    <p:sldId id="385" r:id="rId8"/>
    <p:sldId id="394" r:id="rId9"/>
    <p:sldId id="366" r:id="rId10"/>
    <p:sldId id="347" r:id="rId11"/>
    <p:sldId id="373" r:id="rId12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15"/>
    </p:embeddedFont>
    <p:embeddedFont>
      <p:font typeface="微软雅黑" panose="020B0503020204020204" pitchFamily="34" charset="-122"/>
      <p:regular r:id="rId16"/>
      <p:bold r:id="rId17"/>
    </p:embeddedFont>
    <p:embeddedFont>
      <p:font typeface="华文新魏" panose="02010800040101010101" pitchFamily="2" charset="-122"/>
      <p:regular r:id="rId18"/>
    </p:embeddedFont>
    <p:embeddedFont>
      <p:font typeface="Agency FB" panose="020B0503020202020204" pitchFamily="34" charset="0"/>
      <p:regular r:id="rId19"/>
      <p:bold r:id="rId20"/>
    </p:embeddedFont>
    <p:embeddedFont>
      <p:font typeface="方正清刻本悦宋简体" panose="02010600030101010101" charset="-122"/>
      <p:regular r:id="rId21"/>
    </p:embeddedFont>
    <p:embeddedFont>
      <p:font typeface="Forte" panose="03060902040502070203" pitchFamily="66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时尚中黑简体" panose="0201060003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CCAA00"/>
    <a:srgbClr val="B89900"/>
    <a:srgbClr val="E6C000"/>
    <a:srgbClr val="04589E"/>
    <a:srgbClr val="0081C8"/>
    <a:srgbClr val="000000"/>
    <a:srgbClr val="003399"/>
    <a:srgbClr val="C00002"/>
    <a:srgbClr val="9A0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2" autoAdjust="0"/>
    <p:restoredTop sz="94660"/>
  </p:normalViewPr>
  <p:slideViewPr>
    <p:cSldViewPr>
      <p:cViewPr varScale="1">
        <p:scale>
          <a:sx n="98" d="100"/>
          <a:sy n="98" d="100"/>
        </p:scale>
        <p:origin x="66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1" d="100"/>
        <a:sy n="181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64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6BFF3-F111-4FD7-B156-4453BAC684E2}" type="datetimeFigureOut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67914-AF55-413F-AFFF-1CB8D0315E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270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68339-6E0A-48AE-8B84-A5B481D10A06}" type="datetimeFigureOut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C40F5-013C-437A-BDA9-595830A834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83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C40F5-013C-437A-BDA9-595830A8348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458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C40F5-013C-437A-BDA9-595830A8348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35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C40F5-013C-437A-BDA9-595830A8348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00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C40F5-013C-437A-BDA9-595830A8348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57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C40F5-013C-437A-BDA9-595830A8348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61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C40F5-013C-437A-BDA9-595830A8348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061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9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3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8E7BC-FE12-46CE-AA72-9CB0E86EF5A1}" type="datetime1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663-AC9D-4B42-AD93-A54DDB2BD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97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746-C241-4EE2-AD97-0A0A81E08F15}" type="datetime1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663-AC9D-4B42-AD93-A54DDB2BD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00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BC04-B2A8-4915-A4BF-93E59EBF7E92}" type="datetime1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663-AC9D-4B42-AD93-A54DDB2BD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63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EAD8-9897-42F8-B820-75A136129080}" type="datetime1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663-AC9D-4B42-AD93-A54DDB2BD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23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73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41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851920" y="2787774"/>
            <a:ext cx="2133600" cy="273844"/>
          </a:xfrm>
        </p:spPr>
        <p:txBody>
          <a:bodyPr/>
          <a:lstStyle/>
          <a:p>
            <a:fld id="{6129D3A1-085A-470F-A65E-B3F2CD84A464}" type="datetime1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663-AC9D-4B42-AD93-A54DDB2BD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596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FCBB2-6FE8-484C-A3F1-9C19BE45799E}" type="datetime1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663-AC9D-4B42-AD93-A54DDB2BD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11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C3F0-3C70-4688-B458-46C98E82FE55}" type="datetime1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663-AC9D-4B42-AD93-A54DDB2BD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46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BCFA-6043-40C2-8CE4-151CC0EDB238}" type="datetime1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663-AC9D-4B42-AD93-A54DDB2BD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58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5BA5-E15E-44AC-A6FE-0C89F78FB38C}" type="datetime1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663-AC9D-4B42-AD93-A54DDB2BD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614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8CC9-41CF-4AEB-AD3C-5DBD9FAB3EE7}" type="datetime1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0F663-AC9D-4B42-AD93-A54DDB2BD6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2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37000">
              <a:srgbClr val="FBFBFB"/>
            </a:gs>
            <a:gs pos="54000">
              <a:srgbClr val="F8F8F8"/>
            </a:gs>
            <a:gs pos="83000">
              <a:srgbClr val="E7E7E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47664" y="324870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07F8-C41A-4D9E-A105-94A80682952D}" type="datetime1">
              <a:rPr lang="zh-CN" altLang="en-US" smtClean="0"/>
              <a:t>2019-03-04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7723" y="4819875"/>
            <a:ext cx="361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430F663-AC9D-4B42-AD93-A54DDB2BD6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2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6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28.jpe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41"/>
            <a:ext cx="9144000" cy="51288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8"/>
          <a:stretch/>
        </p:blipFill>
        <p:spPr>
          <a:xfrm>
            <a:off x="0" y="7341"/>
            <a:ext cx="9144000" cy="37036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7504" y="3949125"/>
            <a:ext cx="43204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班      级：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S153</a:t>
            </a: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班  主 任：余丹老师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指导老师：陈前进老师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       长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付金鑫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       员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：刘杰 李杰峰</a:t>
            </a:r>
            <a:endParaRPr lang="zh-CN" altLang="en-US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Picture 3" descr="C:\Users\Administrator\Desktop\Bruschetta_files\Bruschetta_files\slide03_img0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68535"/>
          <a:stretch/>
        </p:blipFill>
        <p:spPr bwMode="auto">
          <a:xfrm>
            <a:off x="7491583" y="1903933"/>
            <a:ext cx="120817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9" t="22142" r="24583" b="8742"/>
          <a:stretch/>
        </p:blipFill>
        <p:spPr>
          <a:xfrm>
            <a:off x="2699792" y="1168458"/>
            <a:ext cx="4025900" cy="35447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99" y="267494"/>
            <a:ext cx="3028950" cy="10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2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3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1390768" y="3408548"/>
            <a:ext cx="66138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itchFamily="2" charset="-122"/>
                <a:ea typeface="方正清刻本悦宋简体" pitchFamily="2" charset="-122"/>
                <a:sym typeface="微软雅黑" pitchFamily="34" charset="-122"/>
              </a:rPr>
              <a:t>一起</a:t>
            </a: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itchFamily="2" charset="-122"/>
                <a:ea typeface="方正清刻本悦宋简体" pitchFamily="2" charset="-122"/>
                <a:sym typeface="微软雅黑" pitchFamily="34" charset="-122"/>
              </a:rPr>
              <a:t>看看我们的项目吧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清刻本悦宋简体" pitchFamily="2" charset="-122"/>
              <a:ea typeface="方正清刻本悦宋简体" pitchFamily="2" charset="-122"/>
              <a:sym typeface="微软雅黑" pitchFamily="34" charset="-122"/>
            </a:endParaRPr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1754637" y="4375333"/>
            <a:ext cx="554461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7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THANK YOU TO DOWNLOAD THANK YOU FOR WATCHING</a:t>
            </a:r>
            <a:endParaRPr lang="zh-CN" altLang="en-US" sz="7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16126" y="578014"/>
            <a:ext cx="5583126" cy="2857779"/>
            <a:chOff x="0" y="7341"/>
            <a:chExt cx="9144000" cy="468044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788"/>
            <a:stretch/>
          </p:blipFill>
          <p:spPr>
            <a:xfrm>
              <a:off x="0" y="7341"/>
              <a:ext cx="9144000" cy="37036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9" t="22142" r="24583" b="8742"/>
            <a:stretch/>
          </p:blipFill>
          <p:spPr>
            <a:xfrm>
              <a:off x="2870200" y="1143000"/>
              <a:ext cx="4025900" cy="354478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0" y="108606"/>
              <a:ext cx="3028949" cy="1060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91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27584" y="847625"/>
            <a:ext cx="2642070" cy="12618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sz="4000" dirty="0" err="1" smtClean="0">
                <a:solidFill>
                  <a:srgbClr val="FF0000"/>
                </a:solidFill>
                <a:latin typeface="时尚中黑简体" panose="02010600030101010101" charset="-122"/>
                <a:ea typeface="时尚中黑简体" panose="02010600030101010101" charset="-122"/>
              </a:rPr>
              <a:t>K</a:t>
            </a:r>
            <a:r>
              <a:rPr lang="en-US" altLang="zh-CN" sz="4000" dirty="0" err="1" smtClean="0">
                <a:solidFill>
                  <a:schemeClr val="bg1"/>
                </a:solidFill>
                <a:latin typeface="时尚中黑简体" panose="02010600030101010101" charset="-122"/>
                <a:ea typeface="时尚中黑简体" panose="02010600030101010101" charset="-122"/>
              </a:rPr>
              <a:t>a</a:t>
            </a:r>
            <a:r>
              <a:rPr lang="en-US" altLang="zh-CN" sz="4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M</a:t>
            </a:r>
            <a:r>
              <a:rPr lang="en-US" altLang="zh-CN" sz="4000" dirty="0" err="1" smtClean="0">
                <a:solidFill>
                  <a:schemeClr val="bg1"/>
                </a:solidFill>
                <a:latin typeface="时尚中黑简体" panose="02010600030101010101" charset="-122"/>
                <a:ea typeface="时尚中黑简体" panose="02010600030101010101" charset="-122"/>
              </a:rPr>
              <a:t>i</a:t>
            </a:r>
            <a:r>
              <a:rPr lang="en-US" altLang="zh-CN" sz="4000" dirty="0" err="1" smtClean="0">
                <a:solidFill>
                  <a:srgbClr val="FFFF00"/>
                </a:solidFill>
                <a:latin typeface="时尚中黑简体" panose="02010600030101010101" charset="-122"/>
                <a:ea typeface="时尚中黑简体" panose="02010600030101010101" charset="-122"/>
              </a:rPr>
              <a:t>F</a:t>
            </a:r>
            <a:r>
              <a:rPr lang="en-US" altLang="zh-CN" sz="4000" dirty="0" err="1" smtClean="0">
                <a:solidFill>
                  <a:schemeClr val="bg1"/>
                </a:solidFill>
                <a:latin typeface="时尚中黑简体" panose="02010600030101010101" charset="-122"/>
                <a:ea typeface="时尚中黑简体" panose="02010600030101010101" charset="-122"/>
              </a:rPr>
              <a:t>ood</a:t>
            </a:r>
            <a:r>
              <a:rPr lang="en-US" altLang="zh-CN" sz="4000" dirty="0" smtClean="0">
                <a:solidFill>
                  <a:schemeClr val="bg1"/>
                </a:solidFill>
                <a:latin typeface="时尚中黑简体" panose="02010600030101010101" charset="-122"/>
                <a:ea typeface="时尚中黑简体" panose="02010600030101010101" charset="-122"/>
              </a:rPr>
              <a:t> </a:t>
            </a:r>
          </a:p>
          <a:p>
            <a:r>
              <a:rPr lang="zh-CN" altLang="en-US" sz="3600" dirty="0" smtClean="0">
                <a:solidFill>
                  <a:srgbClr val="FF0000"/>
                </a:solidFill>
                <a:latin typeface="时尚中黑简体" panose="02010600030101010101" charset="-122"/>
                <a:ea typeface="时尚中黑简体" panose="02010600030101010101" charset="-122"/>
              </a:rPr>
              <a:t>项</a:t>
            </a:r>
            <a:r>
              <a:rPr lang="zh-CN" altLang="en-US" sz="3600" dirty="0" smtClean="0">
                <a:solidFill>
                  <a:schemeClr val="bg1"/>
                </a:solidFill>
                <a:latin typeface="时尚中黑简体" panose="02010600030101010101" charset="-122"/>
                <a:ea typeface="时尚中黑简体" panose="02010600030101010101" charset="-122"/>
              </a:rPr>
              <a:t>目心得</a:t>
            </a:r>
            <a:endParaRPr lang="zh-CN" altLang="en-US" sz="3600" dirty="0">
              <a:solidFill>
                <a:schemeClr val="bg1"/>
              </a:solidFill>
              <a:latin typeface="时尚中黑简体" panose="02010600030101010101" charset="-122"/>
              <a:ea typeface="时尚中黑简体" panose="0201060003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5576" y="2352469"/>
            <a:ext cx="34563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方正清刻本悦宋简体" pitchFamily="2" charset="-122"/>
                <a:ea typeface="方正清刻本悦宋简体" pitchFamily="2" charset="-122"/>
              </a:rPr>
              <a:t>这</a:t>
            </a:r>
            <a:r>
              <a:rPr lang="zh-CN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方正清刻本悦宋简体" pitchFamily="2" charset="-122"/>
                <a:ea typeface="方正清刻本悦宋简体" pitchFamily="2" charset="-122"/>
              </a:rPr>
              <a:t>次项目让我体会到什么是一个真正的项目，要考虑的事情非常多，业务逻辑也非常绕，我还体会到什么是一个团队，什么是团队之间的信任感，不管过程中有多少的问题，大家一起讨论一起解决，解决了问题的心情也是很好的，很有自豪感，解决问题的同时我也从问题中知道了当今的社会需求</a:t>
            </a:r>
            <a:endParaRPr lang="zh-CN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方正清刻本悦宋简体" pitchFamily="2" charset="-122"/>
              <a:ea typeface="方正清刻本悦宋简体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65646" y="77892"/>
            <a:ext cx="772511" cy="279955"/>
            <a:chOff x="3004538" y="77892"/>
            <a:chExt cx="942980" cy="341733"/>
          </a:xfrm>
        </p:grpSpPr>
        <p:sp>
          <p:nvSpPr>
            <p:cNvPr id="9" name="TextBox 8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开发环境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25048" y="231778"/>
              <a:ext cx="9141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COMPANY INTRODUCTION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14217" y="77892"/>
            <a:ext cx="772511" cy="279955"/>
            <a:chOff x="3004538" y="77892"/>
            <a:chExt cx="942980" cy="341733"/>
          </a:xfrm>
        </p:grpSpPr>
        <p:sp>
          <p:nvSpPr>
            <p:cNvPr id="12" name="TextBox 11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项目背景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107230" y="231778"/>
              <a:ext cx="749821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 smtClean="0">
                  <a:solidFill>
                    <a:schemeClr val="bg1">
                      <a:lumMod val="95000"/>
                    </a:schemeClr>
                  </a:solidFill>
                </a:rPr>
                <a:t>RELATED PRODUCTS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62788" y="77892"/>
            <a:ext cx="772511" cy="279955"/>
            <a:chOff x="3004538" y="77892"/>
            <a:chExt cx="942980" cy="341733"/>
          </a:xfrm>
        </p:grpSpPr>
        <p:sp>
          <p:nvSpPr>
            <p:cNvPr id="15" name="TextBox 14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人员分工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97446" y="231778"/>
              <a:ext cx="769389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 PRODUCT FEATURES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11359" y="77892"/>
            <a:ext cx="772511" cy="279955"/>
            <a:chOff x="3004538" y="77892"/>
            <a:chExt cx="942980" cy="341733"/>
          </a:xfrm>
        </p:grpSpPr>
        <p:sp>
          <p:nvSpPr>
            <p:cNvPr id="18" name="TextBox 17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界面设计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68866" y="231778"/>
              <a:ext cx="62654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ABOUT TO JOIN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759929" y="77892"/>
            <a:ext cx="772511" cy="279955"/>
            <a:chOff x="3004538" y="77892"/>
            <a:chExt cx="942980" cy="341733"/>
          </a:xfrm>
        </p:grpSpPr>
        <p:sp>
          <p:nvSpPr>
            <p:cNvPr id="21" name="TextBox 20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项目心得</a:t>
              </a:r>
              <a:endParaRPr lang="zh-CN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126797" y="231778"/>
              <a:ext cx="7106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rgbClr val="FF0000"/>
                  </a:solidFill>
                </a:rPr>
                <a:t>PRODUCT/SERVICE</a:t>
              </a:r>
              <a:endParaRPr lang="zh-CN" altLang="en-US" sz="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8000"/>
          <a:stretch/>
        </p:blipFill>
        <p:spPr>
          <a:xfrm>
            <a:off x="3829154" y="279825"/>
            <a:ext cx="5239778" cy="430570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559"/>
            <a:ext cx="922237" cy="3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.chanyouji.cn/1434459767/4ls6mcs6moz29za9a6iscu2w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0"/>
          <a:stretch/>
        </p:blipFill>
        <p:spPr bwMode="auto">
          <a:xfrm>
            <a:off x="0" y="0"/>
            <a:ext cx="9144000" cy="36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原创设计师QQ2310183044    _1"/>
          <p:cNvGrpSpPr/>
          <p:nvPr/>
        </p:nvGrpSpPr>
        <p:grpSpPr>
          <a:xfrm>
            <a:off x="183552" y="2685667"/>
            <a:ext cx="1874473" cy="1874473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7" name="原创设计师QQ2310183044      _2"/>
          <p:cNvSpPr/>
          <p:nvPr/>
        </p:nvSpPr>
        <p:spPr>
          <a:xfrm>
            <a:off x="183552" y="2989680"/>
            <a:ext cx="18045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42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none" spc="0" normalizeH="0" baseline="0" noProof="0" dirty="0" smtClean="0">
                <a:ln>
                  <a:noFill/>
                </a:ln>
                <a:solidFill>
                  <a:srgbClr val="E5512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目录</a:t>
            </a:r>
            <a:endParaRPr kumimoji="0" lang="zh-CN" altLang="en-US" sz="5000" b="1" i="0" u="none" strike="noStrike" kern="0" cap="none" spc="0" normalizeH="0" baseline="0" noProof="0" dirty="0">
              <a:ln>
                <a:noFill/>
              </a:ln>
              <a:solidFill>
                <a:srgbClr val="E55123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507919" y="2560237"/>
            <a:ext cx="1602228" cy="1359398"/>
            <a:chOff x="5553262" y="2638733"/>
            <a:chExt cx="2397222" cy="209364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9" name="组合 8"/>
            <p:cNvGrpSpPr/>
            <p:nvPr/>
          </p:nvGrpSpPr>
          <p:grpSpPr>
            <a:xfrm>
              <a:off x="5553262" y="2638733"/>
              <a:ext cx="2397222" cy="2093640"/>
              <a:chOff x="1511944" y="2420246"/>
              <a:chExt cx="2627152" cy="2294453"/>
            </a:xfrm>
            <a:grpFill/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pFill/>
              <a:ln w="7938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pFill/>
              <a:ln w="7938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864945" y="2882683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C00000"/>
            </a:solidFill>
            <a:ln w="7938" cap="flat">
              <a:solidFill>
                <a:srgbClr val="C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979939" y="2866340"/>
            <a:ext cx="85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54058" y="2571481"/>
            <a:ext cx="1602228" cy="1359398"/>
            <a:chOff x="3278088" y="2451479"/>
            <a:chExt cx="1602228" cy="1359398"/>
          </a:xfrm>
        </p:grpSpPr>
        <p:grpSp>
          <p:nvGrpSpPr>
            <p:cNvPr id="15" name="组合 14"/>
            <p:cNvGrpSpPr/>
            <p:nvPr/>
          </p:nvGrpSpPr>
          <p:grpSpPr>
            <a:xfrm>
              <a:off x="3278088" y="2451479"/>
              <a:ext cx="1602228" cy="1359398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7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938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7938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486406" y="2631014"/>
              <a:ext cx="1185592" cy="10003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C00000"/>
            </a:solidFill>
            <a:ln w="7938" cap="flat">
              <a:solidFill>
                <a:srgbClr val="C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283924" y="3251179"/>
            <a:ext cx="1602228" cy="1359398"/>
            <a:chOff x="3721944" y="3702869"/>
            <a:chExt cx="2397222" cy="209364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20" name="组合 19"/>
            <p:cNvGrpSpPr/>
            <p:nvPr/>
          </p:nvGrpSpPr>
          <p:grpSpPr>
            <a:xfrm>
              <a:off x="3721944" y="3702869"/>
              <a:ext cx="2397222" cy="2093640"/>
              <a:chOff x="1511944" y="2420246"/>
              <a:chExt cx="2627152" cy="2294453"/>
            </a:xfrm>
            <a:grpFill/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pFill/>
              <a:ln w="7938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pFill/>
              <a:ln w="7938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4033627" y="3946819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C00000"/>
            </a:solidFill>
            <a:ln w="7938" cap="flat">
              <a:solidFill>
                <a:srgbClr val="C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34421" y="3244372"/>
            <a:ext cx="1602228" cy="1359398"/>
            <a:chOff x="7388330" y="3692384"/>
            <a:chExt cx="2397222" cy="209364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7388330" y="3692384"/>
              <a:ext cx="2397222" cy="2093640"/>
              <a:chOff x="1511944" y="2420246"/>
              <a:chExt cx="2627152" cy="2294453"/>
            </a:xfrm>
            <a:grpFill/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pFill/>
              <a:ln w="7938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pFill/>
              <a:ln w="7938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7700013" y="3936334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C00000"/>
            </a:solidFill>
            <a:ln w="7938" cap="flat">
              <a:solidFill>
                <a:srgbClr val="C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2590898" y="3799135"/>
            <a:ext cx="6270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400" kern="0" dirty="0" smtClean="0">
                <a:solidFill>
                  <a:srgbClr val="FF0000"/>
                </a:solidFill>
                <a:latin typeface="Agency FB" pitchFamily="34" charset="0"/>
                <a:ea typeface="微软雅黑"/>
              </a:rPr>
              <a:t>01</a:t>
            </a:r>
            <a:endParaRPr lang="zh-CN" altLang="en-US" sz="5400" kern="0" dirty="0">
              <a:solidFill>
                <a:srgbClr val="FF0000"/>
              </a:solidFill>
              <a:latin typeface="Agency FB" pitchFamily="34" charset="0"/>
              <a:ea typeface="微软雅黑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50847" y="2374195"/>
            <a:ext cx="7569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400" kern="0" dirty="0" smtClean="0">
                <a:solidFill>
                  <a:schemeClr val="bg1"/>
                </a:solidFill>
                <a:latin typeface="Agency FB" pitchFamily="34" charset="0"/>
                <a:ea typeface="微软雅黑"/>
              </a:rPr>
              <a:t>02</a:t>
            </a:r>
            <a:endParaRPr lang="zh-CN" altLang="en-US" sz="5400" kern="0" dirty="0">
              <a:solidFill>
                <a:schemeClr val="bg1"/>
              </a:solidFill>
              <a:latin typeface="Agency FB" pitchFamily="34" charset="0"/>
              <a:ea typeface="微软雅黑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48127" y="3799135"/>
            <a:ext cx="7777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400" kern="0" dirty="0" smtClean="0">
                <a:solidFill>
                  <a:srgbClr val="FF0000"/>
                </a:solidFill>
                <a:latin typeface="Agency FB" pitchFamily="34" charset="0"/>
                <a:ea typeface="微软雅黑"/>
              </a:rPr>
              <a:t>03</a:t>
            </a:r>
            <a:endParaRPr lang="zh-CN" altLang="en-US" sz="5400" kern="0" dirty="0">
              <a:solidFill>
                <a:srgbClr val="FF0000"/>
              </a:solidFill>
              <a:latin typeface="Agency FB" pitchFamily="34" charset="0"/>
              <a:ea typeface="微软雅黑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13047" y="2374195"/>
            <a:ext cx="7569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400" kern="0" dirty="0" smtClean="0">
                <a:solidFill>
                  <a:schemeClr val="bg1"/>
                </a:solidFill>
                <a:latin typeface="Agency FB" pitchFamily="34" charset="0"/>
                <a:ea typeface="微软雅黑"/>
              </a:rPr>
              <a:t>04</a:t>
            </a:r>
            <a:endParaRPr lang="zh-CN" altLang="en-US" sz="5400" kern="0" dirty="0">
              <a:solidFill>
                <a:schemeClr val="bg1"/>
              </a:solidFill>
              <a:latin typeface="Agency FB" pitchFamily="34" charset="0"/>
              <a:ea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67850" y="3051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36118" y="3752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开发背景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60254" y="30517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人员分工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84390" y="3752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界面设计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88224" y="3804969"/>
            <a:ext cx="1455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E55123"/>
                </a:solidFill>
                <a:latin typeface="Baskerville Old Face" pitchFamily="18" charset="0"/>
              </a:rPr>
              <a:t>CONT</a:t>
            </a:r>
            <a:r>
              <a:rPr lang="en-US" altLang="zh-CN" dirty="0">
                <a:solidFill>
                  <a:srgbClr val="E55123"/>
                </a:solidFill>
                <a:latin typeface="Baskerville Old Face" pitchFamily="18" charset="0"/>
              </a:rPr>
              <a:t>ENTS</a:t>
            </a:r>
            <a:endParaRPr lang="zh-CN" altLang="en-US" dirty="0">
              <a:solidFill>
                <a:srgbClr val="E55123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974894" y="2569762"/>
            <a:ext cx="1602228" cy="1359398"/>
            <a:chOff x="5553262" y="2638733"/>
            <a:chExt cx="2397222" cy="209364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39" name="组合 38"/>
            <p:cNvGrpSpPr/>
            <p:nvPr/>
          </p:nvGrpSpPr>
          <p:grpSpPr>
            <a:xfrm>
              <a:off x="5553262" y="2638733"/>
              <a:ext cx="2397222" cy="2093640"/>
              <a:chOff x="1511944" y="2420246"/>
              <a:chExt cx="2627152" cy="2294453"/>
            </a:xfrm>
            <a:grpFill/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pFill/>
              <a:ln w="7938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pFill/>
              <a:ln w="7938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5864945" y="2882683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C00000"/>
            </a:solidFill>
            <a:ln w="7938" cap="flat">
              <a:solidFill>
                <a:srgbClr val="C00000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7315102" y="3808660"/>
            <a:ext cx="7777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5400" kern="0" dirty="0" smtClean="0">
                <a:solidFill>
                  <a:srgbClr val="FF0000"/>
                </a:solidFill>
                <a:latin typeface="Agency FB" pitchFamily="34" charset="0"/>
                <a:ea typeface="微软雅黑"/>
              </a:rPr>
              <a:t>05</a:t>
            </a:r>
            <a:endParaRPr lang="zh-CN" altLang="en-US" sz="5400" kern="0" dirty="0">
              <a:solidFill>
                <a:srgbClr val="FF0000"/>
              </a:solidFill>
              <a:latin typeface="Agency FB" pitchFamily="34" charset="0"/>
              <a:ea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27229" y="30613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项目心得</a:t>
            </a:r>
            <a:endParaRPr lang="zh-CN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301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2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3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4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4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5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350"/>
                                </p:stCondLst>
                                <p:childTnLst>
                                  <p:par>
                                    <p:cTn id="7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7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850"/>
                                </p:stCondLst>
                                <p:childTnLst>
                                  <p:par>
                                    <p:cTn id="8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8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9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43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2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3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4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4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5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6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6350"/>
                                </p:stCondLst>
                                <p:childTnLst>
                                  <p:par>
                                    <p:cTn id="7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7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850"/>
                                </p:stCondLst>
                                <p:childTnLst>
                                  <p:par>
                                    <p:cTn id="8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8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9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43" grpId="0"/>
          <p:bldP spid="4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99" y="915566"/>
            <a:ext cx="3408501" cy="3600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365646" y="77892"/>
            <a:ext cx="772511" cy="279955"/>
            <a:chOff x="3004538" y="77892"/>
            <a:chExt cx="942980" cy="341733"/>
          </a:xfrm>
        </p:grpSpPr>
        <p:sp>
          <p:nvSpPr>
            <p:cNvPr id="6" name="TextBox 5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开发环境</a:t>
              </a:r>
              <a:endParaRPr lang="zh-CN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025048" y="231778"/>
              <a:ext cx="9141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rgbClr val="FF0000"/>
                  </a:solidFill>
                </a:rPr>
                <a:t>COMPANY INTRODUCTION</a:t>
              </a:r>
              <a:endParaRPr lang="zh-CN" altLang="en-US" sz="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214217" y="77892"/>
            <a:ext cx="772511" cy="279955"/>
            <a:chOff x="3004538" y="77892"/>
            <a:chExt cx="942980" cy="341733"/>
          </a:xfrm>
        </p:grpSpPr>
        <p:sp>
          <p:nvSpPr>
            <p:cNvPr id="9" name="TextBox 8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项目背景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107230" y="231778"/>
              <a:ext cx="749821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 smtClean="0">
                  <a:solidFill>
                    <a:schemeClr val="bg1">
                      <a:lumMod val="95000"/>
                    </a:schemeClr>
                  </a:solidFill>
                </a:rPr>
                <a:t>RELATED PRODUCTS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62788" y="77892"/>
            <a:ext cx="772511" cy="279955"/>
            <a:chOff x="3004538" y="77892"/>
            <a:chExt cx="942980" cy="341733"/>
          </a:xfrm>
        </p:grpSpPr>
        <p:sp>
          <p:nvSpPr>
            <p:cNvPr id="12" name="TextBox 11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人员分工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097446" y="231778"/>
              <a:ext cx="769389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 PRODUCT FEATURES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911359" y="77892"/>
            <a:ext cx="772511" cy="279955"/>
            <a:chOff x="3004538" y="77892"/>
            <a:chExt cx="942980" cy="341733"/>
          </a:xfrm>
        </p:grpSpPr>
        <p:sp>
          <p:nvSpPr>
            <p:cNvPr id="15" name="TextBox 14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界面设计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168866" y="231778"/>
              <a:ext cx="62654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ABOUT TO JOIN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759929" y="77892"/>
            <a:ext cx="772511" cy="279955"/>
            <a:chOff x="3004538" y="77892"/>
            <a:chExt cx="942980" cy="341733"/>
          </a:xfrm>
        </p:grpSpPr>
        <p:sp>
          <p:nvSpPr>
            <p:cNvPr id="18" name="TextBox 17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项目心得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26797" y="231778"/>
              <a:ext cx="7106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PRODUCT/SERVICE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59265" y="1829112"/>
            <a:ext cx="3989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开发工具：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时尚中黑简体" panose="02010600030101010101" charset="-122"/>
              <a:ea typeface="时尚中黑简体" panose="02010600030101010101" charset="-122"/>
            </a:endParaRP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Microsoft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Visual Studio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2015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时尚中黑简体" panose="02010600030101010101" charset="-122"/>
              <a:ea typeface="时尚中黑简体" panose="02010600030101010101" charset="-122"/>
            </a:endParaRP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第三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方控件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时尚中黑简体" panose="02010600030101010101" charset="-122"/>
              <a:ea typeface="时尚中黑简体" panose="02010600030101010101" charset="-122"/>
            </a:endParaRPr>
          </a:p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开发语言：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时尚中黑简体" panose="02010600030101010101" charset="-122"/>
              <a:ea typeface="时尚中黑简体" panose="02010600030101010101" charset="-122"/>
            </a:endParaRP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C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#</a:t>
            </a: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  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Microsoft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时尚中黑简体" panose="02010600030101010101" charset="-122"/>
                <a:ea typeface="时尚中黑简体" panose="02010600030101010101" charset="-122"/>
              </a:rPr>
              <a:t>SQL Server 2008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时尚中黑简体" panose="02010600030101010101" charset="-122"/>
              <a:ea typeface="时尚中黑简体" panose="0201060003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7584" y="1131590"/>
            <a:ext cx="1576878" cy="17543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5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开</a:t>
            </a:r>
            <a:r>
              <a:rPr lang="zh-CN" altLang="en-US" sz="54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</a:t>
            </a:r>
            <a:endParaRPr lang="en-US" altLang="zh-CN" sz="5400" dirty="0" smtClean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r"/>
            <a:r>
              <a:rPr lang="zh-CN" altLang="en-US" sz="54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环</a:t>
            </a:r>
            <a:r>
              <a:rPr lang="zh-CN" altLang="en-US" sz="5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境</a:t>
            </a:r>
            <a:endParaRPr lang="zh-CN" altLang="en-US" sz="138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559"/>
            <a:ext cx="922237" cy="3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65646" y="77892"/>
            <a:ext cx="772511" cy="279955"/>
            <a:chOff x="3004538" y="77892"/>
            <a:chExt cx="942980" cy="341733"/>
          </a:xfrm>
        </p:grpSpPr>
        <p:sp>
          <p:nvSpPr>
            <p:cNvPr id="7" name="TextBox 6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开发环境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025048" y="231778"/>
              <a:ext cx="9141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COMPANY INTRODUCTION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14217" y="77892"/>
            <a:ext cx="772511" cy="279955"/>
            <a:chOff x="3004538" y="77892"/>
            <a:chExt cx="942980" cy="341733"/>
          </a:xfrm>
        </p:grpSpPr>
        <p:sp>
          <p:nvSpPr>
            <p:cNvPr id="10" name="TextBox 9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开发背景</a:t>
              </a:r>
              <a:endParaRPr lang="zh-CN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107230" y="231778"/>
              <a:ext cx="749821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 smtClean="0">
                  <a:solidFill>
                    <a:srgbClr val="FF0000"/>
                  </a:solidFill>
                </a:rPr>
                <a:t>RELATED PRODUCTS</a:t>
              </a:r>
              <a:endParaRPr lang="zh-CN" altLang="en-US" sz="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62788" y="77892"/>
            <a:ext cx="772511" cy="279955"/>
            <a:chOff x="3004538" y="77892"/>
            <a:chExt cx="942980" cy="341733"/>
          </a:xfrm>
        </p:grpSpPr>
        <p:sp>
          <p:nvSpPr>
            <p:cNvPr id="13" name="TextBox 12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人员分工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097446" y="231778"/>
              <a:ext cx="769389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 PRODUCT FEATURES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911359" y="77892"/>
            <a:ext cx="772511" cy="279955"/>
            <a:chOff x="3004538" y="77892"/>
            <a:chExt cx="942980" cy="341733"/>
          </a:xfrm>
        </p:grpSpPr>
        <p:sp>
          <p:nvSpPr>
            <p:cNvPr id="24" name="TextBox 23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界面设计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168866" y="231778"/>
              <a:ext cx="62654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ABOUT TO JOIN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759929" y="77892"/>
            <a:ext cx="772511" cy="279955"/>
            <a:chOff x="3004538" y="77892"/>
            <a:chExt cx="942980" cy="341733"/>
          </a:xfrm>
        </p:grpSpPr>
        <p:sp>
          <p:nvSpPr>
            <p:cNvPr id="27" name="TextBox 26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项目心得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126797" y="231778"/>
              <a:ext cx="7106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PRODUCT/SERVICE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07393" y="1000637"/>
            <a:ext cx="4144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开发背景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Forte" pitchFamily="66" charset="0"/>
                <a:ea typeface="+mj-ea"/>
              </a:rPr>
              <a:t>Brand story</a:t>
            </a:r>
          </a:p>
        </p:txBody>
      </p:sp>
      <p:sp>
        <p:nvSpPr>
          <p:cNvPr id="36" name="矩形 35"/>
          <p:cNvSpPr/>
          <p:nvPr/>
        </p:nvSpPr>
        <p:spPr>
          <a:xfrm>
            <a:off x="607393" y="1585412"/>
            <a:ext cx="3964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现在大部分餐厅主要有几个市场痛点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、门店经营成本高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、缺少互联网运营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人力成本高，效率</a:t>
            </a:r>
            <a:r>
              <a:rPr lang="zh-CN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花费的时间较多。本系统是为了让现代的餐厅或者餐饮企业能实现自动化点菜，能有效提供餐厅运营效率，节省人工成本，提升顾客用餐体验、支付结账，无须等待；节省了顾客时间、服务能力提升，处理顾客需求更及时，服务质量提升，餐厅口碑好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20" y="1224536"/>
            <a:ext cx="5081761" cy="3387841"/>
          </a:xfrm>
          <a:prstGeom prst="rect">
            <a:avLst/>
          </a:prstGeom>
        </p:spPr>
      </p:pic>
      <p:pic>
        <p:nvPicPr>
          <p:cNvPr id="37" name="Picture 3" descr="C:\Users\Administrator\Desktop\Bruschetta_files\Bruschetta_files\slide03_img0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68535"/>
          <a:stretch/>
        </p:blipFill>
        <p:spPr bwMode="auto">
          <a:xfrm>
            <a:off x="6526223" y="3147814"/>
            <a:ext cx="1855133" cy="176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559"/>
            <a:ext cx="922237" cy="3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65646" y="77892"/>
            <a:ext cx="772511" cy="279955"/>
            <a:chOff x="3004538" y="77892"/>
            <a:chExt cx="942980" cy="341733"/>
          </a:xfrm>
        </p:grpSpPr>
        <p:sp>
          <p:nvSpPr>
            <p:cNvPr id="4" name="TextBox 3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开发环境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25048" y="231778"/>
              <a:ext cx="9141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COMPANY INTRODUCTION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214217" y="77892"/>
            <a:ext cx="772511" cy="279955"/>
            <a:chOff x="3004538" y="77892"/>
            <a:chExt cx="942980" cy="341733"/>
          </a:xfrm>
        </p:grpSpPr>
        <p:sp>
          <p:nvSpPr>
            <p:cNvPr id="7" name="TextBox 6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项目背景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107230" y="231778"/>
              <a:ext cx="749821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 smtClean="0">
                  <a:solidFill>
                    <a:schemeClr val="bg1">
                      <a:lumMod val="95000"/>
                    </a:schemeClr>
                  </a:solidFill>
                </a:rPr>
                <a:t>RELATED PRODUCTS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62788" y="77892"/>
            <a:ext cx="772511" cy="279955"/>
            <a:chOff x="3004538" y="77892"/>
            <a:chExt cx="942980" cy="341733"/>
          </a:xfrm>
        </p:grpSpPr>
        <p:sp>
          <p:nvSpPr>
            <p:cNvPr id="10" name="TextBox 9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人员分配</a:t>
              </a:r>
              <a:endParaRPr lang="zh-CN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097446" y="231778"/>
              <a:ext cx="769389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rgbClr val="FF0000"/>
                  </a:solidFill>
                </a:rPr>
                <a:t> PRODUCT FEATURES</a:t>
              </a:r>
              <a:endParaRPr lang="zh-CN" altLang="en-US" sz="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911359" y="77892"/>
            <a:ext cx="772511" cy="279955"/>
            <a:chOff x="3004538" y="77892"/>
            <a:chExt cx="942980" cy="341733"/>
          </a:xfrm>
        </p:grpSpPr>
        <p:sp>
          <p:nvSpPr>
            <p:cNvPr id="13" name="TextBox 12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界面设计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68866" y="231778"/>
              <a:ext cx="62654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ABOUT TO JOIN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759929" y="77892"/>
            <a:ext cx="772511" cy="279955"/>
            <a:chOff x="3004538" y="77892"/>
            <a:chExt cx="942980" cy="341733"/>
          </a:xfrm>
        </p:grpSpPr>
        <p:sp>
          <p:nvSpPr>
            <p:cNvPr id="16" name="TextBox 15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项目心得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126797" y="231778"/>
              <a:ext cx="7106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PRODUCT/SERVICE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043608" y="3310367"/>
            <a:ext cx="208823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付金鑫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12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FuJinXin</a:t>
            </a:r>
            <a:endParaRPr lang="en-US" altLang="zh-CN" sz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项目组长</a:t>
            </a:r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/PM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81611" y="3841872"/>
            <a:ext cx="2058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负责分配任务，验收任务，界面设计，编写前后台功能，项目测试等工作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592" y="699542"/>
            <a:ext cx="2376264" cy="388843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42968" y="3336840"/>
            <a:ext cx="208823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刘杰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12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LiuJie</a:t>
            </a:r>
            <a:endParaRPr lang="en-US" altLang="zh-CN" sz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数据库管理员</a:t>
            </a:r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/DBA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00912" y="3842384"/>
            <a:ext cx="2058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负责本项目所有数据的增删改查，以及数据库管理，维护及更新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398952" y="699542"/>
            <a:ext cx="2376264" cy="388843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072426" y="3335108"/>
            <a:ext cx="208823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李杰峰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12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LiJieFeng</a:t>
            </a:r>
            <a:endParaRPr lang="en-US" altLang="zh-CN" sz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功能设计师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FD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72426" y="3842384"/>
            <a:ext cx="2058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负责功能的设计，以及创新，实现现代先进技术。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13552" y="699542"/>
            <a:ext cx="2376264" cy="388843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6" t="18411" r="4736" b="-82"/>
          <a:stretch/>
        </p:blipFill>
        <p:spPr>
          <a:xfrm>
            <a:off x="1017891" y="818143"/>
            <a:ext cx="2185957" cy="244827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40" y="818143"/>
            <a:ext cx="2144688" cy="244827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88" y="818143"/>
            <a:ext cx="2097870" cy="244827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559"/>
            <a:ext cx="922237" cy="3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3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1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1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100"/>
                            </p:stCondLst>
                            <p:childTnLst>
                              <p:par>
                                <p:cTn id="3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8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8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800"/>
                            </p:stCondLst>
                            <p:childTnLst>
                              <p:par>
                                <p:cTn id="5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5" grpId="0"/>
      <p:bldP spid="26" grpId="0"/>
      <p:bldP spid="27" grpId="0" animBg="1"/>
      <p:bldP spid="29" grpId="0"/>
      <p:bldP spid="30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614069" y="986434"/>
            <a:ext cx="2947370" cy="33558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7230" y="986434"/>
            <a:ext cx="2646924" cy="165812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7230" y="2700934"/>
            <a:ext cx="2646924" cy="165812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26"/>
          <p:cNvSpPr/>
          <p:nvPr/>
        </p:nvSpPr>
        <p:spPr>
          <a:xfrm>
            <a:off x="6769459" y="1008713"/>
            <a:ext cx="2053613" cy="335034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" name="TextBox 27"/>
          <p:cNvSpPr txBox="1">
            <a:spLocks noChangeArrowheads="1"/>
          </p:cNvSpPr>
          <p:nvPr/>
        </p:nvSpPr>
        <p:spPr bwMode="auto">
          <a:xfrm>
            <a:off x="7050394" y="1223782"/>
            <a:ext cx="1709724" cy="173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kern="0" dirty="0" smtClean="0">
                <a:solidFill>
                  <a:srgbClr val="FF0000"/>
                </a:solidFill>
                <a:latin typeface="时尚中黑简体" panose="02010600030101010101" charset="-122"/>
                <a:ea typeface="时尚中黑简体" panose="02010600030101010101" charset="-122"/>
                <a:cs typeface="Nexa Bold"/>
              </a:rPr>
              <a:t>界面</a:t>
            </a:r>
            <a:endParaRPr lang="en-US" altLang="zh-CN" sz="5400" kern="0" dirty="0" smtClean="0">
              <a:solidFill>
                <a:srgbClr val="FF0000"/>
              </a:solidFill>
              <a:latin typeface="时尚中黑简体" panose="02010600030101010101" charset="-122"/>
              <a:ea typeface="时尚中黑简体" panose="02010600030101010101" charset="-122"/>
              <a:cs typeface="Nexa Bold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kern="0" dirty="0" smtClean="0">
                <a:solidFill>
                  <a:srgbClr val="FF0000"/>
                </a:solidFill>
                <a:latin typeface="时尚中黑简体" panose="02010600030101010101" charset="-122"/>
                <a:ea typeface="时尚中黑简体" panose="02010600030101010101" charset="-122"/>
                <a:cs typeface="Nexa Bold"/>
              </a:rPr>
              <a:t>设计</a:t>
            </a:r>
            <a:endParaRPr kumimoji="0" lang="en-US" altLang="zh-CN" sz="5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时尚中黑简体" panose="02010600030101010101" charset="-122"/>
              <a:ea typeface="时尚中黑简体" panose="02010600030101010101" charset="-122"/>
              <a:cs typeface="Nexa Bold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478042" y="13477"/>
            <a:ext cx="772511" cy="279955"/>
            <a:chOff x="3004538" y="77892"/>
            <a:chExt cx="942980" cy="341733"/>
          </a:xfrm>
        </p:grpSpPr>
        <p:sp>
          <p:nvSpPr>
            <p:cNvPr id="29" name="TextBox 3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开发环境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25048" y="231778"/>
              <a:ext cx="9141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COMPANY INTRODUCTION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26613" y="13477"/>
            <a:ext cx="772511" cy="279955"/>
            <a:chOff x="3004538" y="77892"/>
            <a:chExt cx="942980" cy="341733"/>
          </a:xfrm>
        </p:grpSpPr>
        <p:sp>
          <p:nvSpPr>
            <p:cNvPr id="32" name="TextBox 6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项目背景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107230" y="231778"/>
              <a:ext cx="749821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 smtClean="0">
                  <a:solidFill>
                    <a:schemeClr val="bg1">
                      <a:lumMod val="95000"/>
                    </a:schemeClr>
                  </a:solidFill>
                </a:rPr>
                <a:t>RELATED PRODUCTS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175184" y="13477"/>
            <a:ext cx="772511" cy="279955"/>
            <a:chOff x="3004538" y="77892"/>
            <a:chExt cx="942980" cy="341733"/>
          </a:xfrm>
        </p:grpSpPr>
        <p:sp>
          <p:nvSpPr>
            <p:cNvPr id="35" name="TextBox 9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人员分配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097446" y="231778"/>
              <a:ext cx="769389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 PRODUCT FEATURES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023755" y="13477"/>
            <a:ext cx="772511" cy="279955"/>
            <a:chOff x="3004538" y="77892"/>
            <a:chExt cx="942980" cy="341733"/>
          </a:xfrm>
        </p:grpSpPr>
        <p:sp>
          <p:nvSpPr>
            <p:cNvPr id="38" name="TextBox 12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界面设计</a:t>
              </a:r>
              <a:endParaRPr lang="zh-CN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168866" y="231778"/>
              <a:ext cx="62654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rgbClr val="FF0000"/>
                  </a:solidFill>
                </a:rPr>
                <a:t>ABOUT TO JOIN</a:t>
              </a:r>
              <a:endParaRPr lang="zh-CN" altLang="en-US" sz="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872325" y="13477"/>
            <a:ext cx="772511" cy="279955"/>
            <a:chOff x="3004538" y="77892"/>
            <a:chExt cx="942980" cy="341733"/>
          </a:xfrm>
        </p:grpSpPr>
        <p:sp>
          <p:nvSpPr>
            <p:cNvPr id="41" name="TextBox 15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项目心得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126797" y="231778"/>
              <a:ext cx="7106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PRODUCT/SERVICE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559"/>
            <a:ext cx="922237" cy="3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9184"/>
            <a:ext cx="9144000" cy="3338790"/>
          </a:xfrm>
          <a:prstGeom prst="rect">
            <a:avLst/>
          </a:pr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275649" y="723008"/>
            <a:ext cx="5139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方正清刻本悦宋简体" pitchFamily="2" charset="-122"/>
                <a:ea typeface="方正清刻本悦宋简体" pitchFamily="2" charset="-122"/>
              </a:rPr>
              <a:t>开始点菜</a:t>
            </a:r>
            <a:endParaRPr lang="zh-CN" altLang="en-US" sz="2400" dirty="0">
              <a:solidFill>
                <a:srgbClr val="FF0000"/>
              </a:solidFill>
              <a:latin typeface="方正清刻本悦宋简体" pitchFamily="2" charset="-122"/>
              <a:ea typeface="方正清刻本悦宋简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478042" y="13477"/>
            <a:ext cx="772511" cy="279955"/>
            <a:chOff x="3004538" y="77892"/>
            <a:chExt cx="942980" cy="341733"/>
          </a:xfrm>
        </p:grpSpPr>
        <p:sp>
          <p:nvSpPr>
            <p:cNvPr id="27" name="TextBox 3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开发环境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025048" y="231778"/>
              <a:ext cx="9141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COMPANY INTRODUCTION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26613" y="13477"/>
            <a:ext cx="772511" cy="279955"/>
            <a:chOff x="3004538" y="77892"/>
            <a:chExt cx="942980" cy="341733"/>
          </a:xfrm>
        </p:grpSpPr>
        <p:sp>
          <p:nvSpPr>
            <p:cNvPr id="30" name="TextBox 6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项目背景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107230" y="231778"/>
              <a:ext cx="749821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 smtClean="0">
                  <a:solidFill>
                    <a:schemeClr val="bg1">
                      <a:lumMod val="95000"/>
                    </a:schemeClr>
                  </a:solidFill>
                </a:rPr>
                <a:t>RELATED PRODUCTS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75184" y="13477"/>
            <a:ext cx="772511" cy="279955"/>
            <a:chOff x="3004538" y="77892"/>
            <a:chExt cx="942980" cy="341733"/>
          </a:xfrm>
        </p:grpSpPr>
        <p:sp>
          <p:nvSpPr>
            <p:cNvPr id="33" name="TextBox 9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人员分配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097446" y="231778"/>
              <a:ext cx="769389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 PRODUCT FEATURES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023755" y="13477"/>
            <a:ext cx="772511" cy="279955"/>
            <a:chOff x="3004538" y="77892"/>
            <a:chExt cx="942980" cy="341733"/>
          </a:xfrm>
        </p:grpSpPr>
        <p:sp>
          <p:nvSpPr>
            <p:cNvPr id="36" name="TextBox 12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界面设计</a:t>
              </a:r>
              <a:endParaRPr lang="zh-CN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168866" y="231778"/>
              <a:ext cx="62654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rgbClr val="FF0000"/>
                  </a:solidFill>
                </a:rPr>
                <a:t>ABOUT TO JOIN</a:t>
              </a:r>
              <a:endParaRPr lang="zh-CN" altLang="en-US" sz="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872325" y="13477"/>
            <a:ext cx="772511" cy="279955"/>
            <a:chOff x="3004538" y="77892"/>
            <a:chExt cx="942980" cy="341733"/>
          </a:xfrm>
        </p:grpSpPr>
        <p:sp>
          <p:nvSpPr>
            <p:cNvPr id="39" name="TextBox 15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项目心得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126797" y="231778"/>
              <a:ext cx="7106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PRODUCT/SERVICE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559"/>
            <a:ext cx="922237" cy="3227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" y="1357196"/>
            <a:ext cx="4461093" cy="31227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57196"/>
            <a:ext cx="4461093" cy="312276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4311624" y="712431"/>
            <a:ext cx="5139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方正清刻本悦宋简体" pitchFamily="2" charset="-122"/>
                <a:ea typeface="方正清刻本悦宋简体" pitchFamily="2" charset="-122"/>
              </a:rPr>
              <a:t>主界面</a:t>
            </a:r>
            <a:endParaRPr lang="zh-CN" altLang="en-US" sz="2400" dirty="0">
              <a:solidFill>
                <a:srgbClr val="FF0000"/>
              </a:solidFill>
              <a:latin typeface="方正清刻本悦宋简体" pitchFamily="2" charset="-122"/>
              <a:ea typeface="方正清刻本悦宋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56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44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2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2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448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86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9184"/>
            <a:ext cx="9144000" cy="3338790"/>
          </a:xfrm>
          <a:prstGeom prst="rect">
            <a:avLst/>
          </a:pr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275649" y="723008"/>
            <a:ext cx="5139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方正清刻本悦宋简体" pitchFamily="2" charset="-122"/>
                <a:ea typeface="方正清刻本悦宋简体" pitchFamily="2" charset="-122"/>
              </a:rPr>
              <a:t>结账</a:t>
            </a:r>
            <a:endParaRPr lang="zh-CN" altLang="en-US" sz="2400" dirty="0">
              <a:solidFill>
                <a:srgbClr val="FF0000"/>
              </a:solidFill>
              <a:latin typeface="方正清刻本悦宋简体" pitchFamily="2" charset="-122"/>
              <a:ea typeface="方正清刻本悦宋简体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478042" y="13477"/>
            <a:ext cx="772511" cy="279955"/>
            <a:chOff x="3004538" y="77892"/>
            <a:chExt cx="942980" cy="341733"/>
          </a:xfrm>
        </p:grpSpPr>
        <p:sp>
          <p:nvSpPr>
            <p:cNvPr id="27" name="TextBox 3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开发环境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025048" y="231778"/>
              <a:ext cx="9141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COMPANY INTRODUCTION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26613" y="13477"/>
            <a:ext cx="772511" cy="279955"/>
            <a:chOff x="3004538" y="77892"/>
            <a:chExt cx="942980" cy="341733"/>
          </a:xfrm>
        </p:grpSpPr>
        <p:sp>
          <p:nvSpPr>
            <p:cNvPr id="30" name="TextBox 6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项目背景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107230" y="231778"/>
              <a:ext cx="749821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 smtClean="0">
                  <a:solidFill>
                    <a:schemeClr val="bg1">
                      <a:lumMod val="95000"/>
                    </a:schemeClr>
                  </a:solidFill>
                </a:rPr>
                <a:t>RELATED PRODUCTS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75184" y="13477"/>
            <a:ext cx="772511" cy="279955"/>
            <a:chOff x="3004538" y="77892"/>
            <a:chExt cx="942980" cy="341733"/>
          </a:xfrm>
        </p:grpSpPr>
        <p:sp>
          <p:nvSpPr>
            <p:cNvPr id="33" name="TextBox 9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人员分配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097446" y="231778"/>
              <a:ext cx="769389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 PRODUCT FEATURES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023755" y="13477"/>
            <a:ext cx="772511" cy="279955"/>
            <a:chOff x="3004538" y="77892"/>
            <a:chExt cx="942980" cy="341733"/>
          </a:xfrm>
        </p:grpSpPr>
        <p:sp>
          <p:nvSpPr>
            <p:cNvPr id="36" name="TextBox 12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界面设计</a:t>
              </a:r>
              <a:endParaRPr lang="zh-CN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168866" y="231778"/>
              <a:ext cx="62654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rgbClr val="FF0000"/>
                  </a:solidFill>
                </a:rPr>
                <a:t>ABOUT TO JOIN</a:t>
              </a:r>
              <a:endParaRPr lang="zh-CN" altLang="en-US" sz="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872325" y="13477"/>
            <a:ext cx="772511" cy="279955"/>
            <a:chOff x="3004538" y="77892"/>
            <a:chExt cx="942980" cy="341733"/>
          </a:xfrm>
        </p:grpSpPr>
        <p:sp>
          <p:nvSpPr>
            <p:cNvPr id="39" name="TextBox 15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项目心得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126797" y="231778"/>
              <a:ext cx="7106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PRODUCT/SERVICE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559"/>
            <a:ext cx="922237" cy="322783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4311624" y="712431"/>
            <a:ext cx="5139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方正清刻本悦宋简体" pitchFamily="2" charset="-122"/>
                <a:ea typeface="方正清刻本悦宋简体" pitchFamily="2" charset="-122"/>
              </a:rPr>
              <a:t>查看进度</a:t>
            </a:r>
            <a:endParaRPr lang="zh-CN" altLang="en-US" sz="2400" dirty="0">
              <a:solidFill>
                <a:srgbClr val="FF0000"/>
              </a:solidFill>
              <a:latin typeface="方正清刻本悦宋简体" pitchFamily="2" charset="-122"/>
              <a:ea typeface="方正清刻本悦宋简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3" y="1366049"/>
            <a:ext cx="4369593" cy="3058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97" y="1352490"/>
            <a:ext cx="4403145" cy="30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44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17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17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448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69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1491" y="771550"/>
            <a:ext cx="1616279" cy="1900693"/>
            <a:chOff x="321491" y="948395"/>
            <a:chExt cx="1616279" cy="1900693"/>
          </a:xfrm>
        </p:grpSpPr>
        <p:sp>
          <p:nvSpPr>
            <p:cNvPr id="3" name="직사각형 13"/>
            <p:cNvSpPr>
              <a:spLocks noChangeArrowheads="1"/>
            </p:cNvSpPr>
            <p:nvPr/>
          </p:nvSpPr>
          <p:spPr bwMode="auto">
            <a:xfrm>
              <a:off x="473708" y="1068670"/>
              <a:ext cx="1464062" cy="16990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/>
              <a:endParaRPr lang="zh-CN" altLang="zh-CN" sz="105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0811" y="1190706"/>
              <a:ext cx="1329855" cy="120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7"/>
            <p:cNvSpPr>
              <a:spLocks noChangeArrowheads="1"/>
            </p:cNvSpPr>
            <p:nvPr/>
          </p:nvSpPr>
          <p:spPr bwMode="auto">
            <a:xfrm>
              <a:off x="473708" y="2396656"/>
              <a:ext cx="1464062" cy="452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  <a:sym typeface="나눔고딕" pitchFamily="2" charset="-127"/>
                </a:rPr>
                <a:t>剁椒鱼头</a:t>
              </a:r>
            </a:p>
            <a:p>
              <a:pPr algn="ctr" eaLnBrk="1" hangingPunct="1">
                <a:lnSpc>
                  <a:spcPct val="120000"/>
                </a:lnSpc>
              </a:pPr>
              <a:endParaRPr lang="zh-CN" altLang="en-US" sz="900" dirty="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  <a:sym typeface="나눔고딕" pitchFamily="2" charset="-127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21491" y="948395"/>
              <a:ext cx="389850" cy="338554"/>
              <a:chOff x="321491" y="948395"/>
              <a:chExt cx="389850" cy="338554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390939" y="987287"/>
                <a:ext cx="291548" cy="2915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21491" y="948395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85000"/>
                      </a:schemeClr>
                    </a:solidFill>
                    <a:latin typeface="时尚中黑简体" pitchFamily="2" charset="-122"/>
                    <a:ea typeface="时尚中黑简体" pitchFamily="2" charset="-122"/>
                  </a:rPr>
                  <a:t>01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2077404" y="771550"/>
            <a:ext cx="1587805" cy="1811564"/>
            <a:chOff x="2077404" y="948395"/>
            <a:chExt cx="1587805" cy="1811564"/>
          </a:xfrm>
        </p:grpSpPr>
        <p:sp>
          <p:nvSpPr>
            <p:cNvPr id="10" name="직사각형 19"/>
            <p:cNvSpPr>
              <a:spLocks noChangeArrowheads="1"/>
            </p:cNvSpPr>
            <p:nvPr/>
          </p:nvSpPr>
          <p:spPr bwMode="auto">
            <a:xfrm>
              <a:off x="2201147" y="1062214"/>
              <a:ext cx="1464062" cy="169774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/>
              <a:endParaRPr lang="zh-CN" altLang="zh-CN" sz="105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66990" y="1175541"/>
              <a:ext cx="1332374" cy="1215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49"/>
            <p:cNvSpPr>
              <a:spLocks noChangeArrowheads="1"/>
            </p:cNvSpPr>
            <p:nvPr/>
          </p:nvSpPr>
          <p:spPr bwMode="auto">
            <a:xfrm>
              <a:off x="2201147" y="2384315"/>
              <a:ext cx="146406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  <a:sym typeface="나눔고딕" pitchFamily="2" charset="-127"/>
                </a:rPr>
                <a:t>鸡王争霸</a:t>
              </a:r>
              <a:endParaRPr lang="en-US" altLang="zh-CN" sz="1050" dirty="0" smtClean="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  <a:sym typeface="나눔고딕" pitchFamily="2" charset="-127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077404" y="948395"/>
              <a:ext cx="389850" cy="338554"/>
              <a:chOff x="321491" y="948395"/>
              <a:chExt cx="389850" cy="338554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90939" y="987287"/>
                <a:ext cx="291548" cy="2915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1491" y="948395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85000"/>
                      </a:schemeClr>
                    </a:solidFill>
                    <a:latin typeface="时尚中黑简体" pitchFamily="2" charset="-122"/>
                    <a:ea typeface="时尚中黑简体" pitchFamily="2" charset="-122"/>
                  </a:rPr>
                  <a:t>02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747178" y="771550"/>
            <a:ext cx="1617066" cy="1797361"/>
            <a:chOff x="3747178" y="948395"/>
            <a:chExt cx="1617066" cy="1797361"/>
          </a:xfrm>
        </p:grpSpPr>
        <p:sp>
          <p:nvSpPr>
            <p:cNvPr id="17" name="직사각형 23"/>
            <p:cNvSpPr>
              <a:spLocks noChangeArrowheads="1"/>
            </p:cNvSpPr>
            <p:nvPr/>
          </p:nvSpPr>
          <p:spPr bwMode="auto">
            <a:xfrm>
              <a:off x="3900182" y="1046721"/>
              <a:ext cx="1464062" cy="16990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/>
              <a:endParaRPr lang="zh-CN" altLang="zh-CN" sz="105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07821" y="1112566"/>
              <a:ext cx="1248783" cy="126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50"/>
            <p:cNvSpPr>
              <a:spLocks noChangeArrowheads="1"/>
            </p:cNvSpPr>
            <p:nvPr/>
          </p:nvSpPr>
          <p:spPr bwMode="auto">
            <a:xfrm>
              <a:off x="3900182" y="2381867"/>
              <a:ext cx="146406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  <a:sym typeface="나눔고딕" pitchFamily="2" charset="-127"/>
                </a:rPr>
                <a:t>美味佳肴</a:t>
              </a:r>
              <a:endParaRPr lang="en-US" altLang="zh-CN" sz="1050" dirty="0" smtClean="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  <a:sym typeface="나눔고딕" pitchFamily="2" charset="-127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747178" y="948395"/>
              <a:ext cx="389850" cy="338554"/>
              <a:chOff x="321491" y="948395"/>
              <a:chExt cx="389850" cy="338554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90939" y="987287"/>
                <a:ext cx="291548" cy="2915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21491" y="948395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85000"/>
                      </a:schemeClr>
                    </a:solidFill>
                    <a:latin typeface="时尚中黑简体" pitchFamily="2" charset="-122"/>
                    <a:ea typeface="时尚中黑简体" pitchFamily="2" charset="-122"/>
                  </a:rPr>
                  <a:t>03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443457" y="771550"/>
            <a:ext cx="1618531" cy="1797361"/>
            <a:chOff x="5443457" y="948395"/>
            <a:chExt cx="1618531" cy="1797361"/>
          </a:xfrm>
        </p:grpSpPr>
        <p:sp>
          <p:nvSpPr>
            <p:cNvPr id="24" name="직사각형 27"/>
            <p:cNvSpPr>
              <a:spLocks noChangeArrowheads="1"/>
            </p:cNvSpPr>
            <p:nvPr/>
          </p:nvSpPr>
          <p:spPr bwMode="auto">
            <a:xfrm>
              <a:off x="5597926" y="1046721"/>
              <a:ext cx="1464062" cy="16990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/>
              <a:endParaRPr lang="zh-CN" altLang="zh-CN" sz="105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667106" y="1112566"/>
              <a:ext cx="1325701" cy="1213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51"/>
            <p:cNvSpPr>
              <a:spLocks noChangeArrowheads="1"/>
            </p:cNvSpPr>
            <p:nvPr/>
          </p:nvSpPr>
          <p:spPr bwMode="auto">
            <a:xfrm>
              <a:off x="5597926" y="2394558"/>
              <a:ext cx="146406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  <a:sym typeface="나눔고딕" pitchFamily="2" charset="-127"/>
                </a:rPr>
                <a:t>西餐</a:t>
              </a:r>
              <a:endParaRPr lang="en-US" altLang="zh-CN" sz="1050" dirty="0" smtClean="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  <a:sym typeface="나눔고딕" pitchFamily="2" charset="-127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457" y="948395"/>
              <a:ext cx="389850" cy="338554"/>
              <a:chOff x="321491" y="948395"/>
              <a:chExt cx="389850" cy="338554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90939" y="987287"/>
                <a:ext cx="291548" cy="2915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21491" y="948395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85000"/>
                      </a:schemeClr>
                    </a:solidFill>
                    <a:latin typeface="时尚中黑简体" pitchFamily="2" charset="-122"/>
                    <a:ea typeface="时尚中黑简体" pitchFamily="2" charset="-122"/>
                  </a:rPr>
                  <a:t>04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7133109" y="771550"/>
            <a:ext cx="1582419" cy="1812601"/>
            <a:chOff x="7133109" y="948395"/>
            <a:chExt cx="1582419" cy="1812601"/>
          </a:xfrm>
        </p:grpSpPr>
        <p:sp>
          <p:nvSpPr>
            <p:cNvPr id="31" name="직사각형 27"/>
            <p:cNvSpPr>
              <a:spLocks noChangeArrowheads="1"/>
            </p:cNvSpPr>
            <p:nvPr/>
          </p:nvSpPr>
          <p:spPr bwMode="auto">
            <a:xfrm>
              <a:off x="7251466" y="1061961"/>
              <a:ext cx="1464062" cy="16990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/>
              <a:endParaRPr lang="zh-CN" altLang="zh-CN" sz="105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317310" y="1178677"/>
              <a:ext cx="1332374" cy="1134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51"/>
            <p:cNvSpPr>
              <a:spLocks noChangeArrowheads="1"/>
            </p:cNvSpPr>
            <p:nvPr/>
          </p:nvSpPr>
          <p:spPr bwMode="auto">
            <a:xfrm>
              <a:off x="7240451" y="2394179"/>
              <a:ext cx="146406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  <a:sym typeface="나눔고딕" pitchFamily="2" charset="-127"/>
                </a:rPr>
                <a:t>黄金鸡块</a:t>
              </a:r>
              <a:endParaRPr lang="en-US" altLang="zh-CN" sz="1050" dirty="0" smtClean="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  <a:sym typeface="나눔고딕" pitchFamily="2" charset="-127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133109" y="948395"/>
              <a:ext cx="389850" cy="338554"/>
              <a:chOff x="321491" y="948395"/>
              <a:chExt cx="389850" cy="338554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90939" y="987287"/>
                <a:ext cx="291548" cy="2915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1491" y="948395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85000"/>
                      </a:schemeClr>
                    </a:solidFill>
                    <a:latin typeface="时尚中黑简体" pitchFamily="2" charset="-122"/>
                    <a:ea typeface="时尚中黑简体" pitchFamily="2" charset="-122"/>
                  </a:rPr>
                  <a:t>05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01613" y="2682937"/>
            <a:ext cx="1636157" cy="1847885"/>
            <a:chOff x="301613" y="3028121"/>
            <a:chExt cx="1636157" cy="1847885"/>
          </a:xfrm>
        </p:grpSpPr>
        <p:sp>
          <p:nvSpPr>
            <p:cNvPr id="38" name="직사각형 31"/>
            <p:cNvSpPr>
              <a:spLocks noChangeArrowheads="1"/>
            </p:cNvSpPr>
            <p:nvPr/>
          </p:nvSpPr>
          <p:spPr bwMode="auto">
            <a:xfrm>
              <a:off x="473708" y="3176971"/>
              <a:ext cx="1464062" cy="16990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/>
              <a:endParaRPr lang="zh-CN" altLang="zh-CN" sz="105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3212" y="3242815"/>
              <a:ext cx="1325054" cy="1125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52"/>
            <p:cNvSpPr>
              <a:spLocks noChangeArrowheads="1"/>
            </p:cNvSpPr>
            <p:nvPr/>
          </p:nvSpPr>
          <p:spPr bwMode="auto">
            <a:xfrm>
              <a:off x="461254" y="4479149"/>
              <a:ext cx="146406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  <a:sym typeface="나눔고딕" pitchFamily="2" charset="-127"/>
                </a:rPr>
                <a:t>西式早餐</a:t>
              </a:r>
              <a:endParaRPr lang="en-US" altLang="zh-CN" sz="1050" dirty="0" smtClean="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  <a:sym typeface="나눔고딕" pitchFamily="2" charset="-127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01613" y="3028121"/>
              <a:ext cx="389850" cy="338554"/>
              <a:chOff x="321491" y="948395"/>
              <a:chExt cx="389850" cy="338554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390939" y="987287"/>
                <a:ext cx="291548" cy="2915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21491" y="948395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85000"/>
                      </a:schemeClr>
                    </a:solidFill>
                    <a:latin typeface="时尚中黑简体" pitchFamily="2" charset="-122"/>
                    <a:ea typeface="时尚中黑简体" pitchFamily="2" charset="-122"/>
                  </a:rPr>
                  <a:t>06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2072065" y="2682937"/>
            <a:ext cx="1604151" cy="1840138"/>
            <a:chOff x="2072065" y="3028121"/>
            <a:chExt cx="1604151" cy="1840138"/>
          </a:xfrm>
        </p:grpSpPr>
        <p:sp>
          <p:nvSpPr>
            <p:cNvPr id="45" name="직사각형 35"/>
            <p:cNvSpPr>
              <a:spLocks noChangeArrowheads="1"/>
            </p:cNvSpPr>
            <p:nvPr/>
          </p:nvSpPr>
          <p:spPr bwMode="auto">
            <a:xfrm>
              <a:off x="2201147" y="3169224"/>
              <a:ext cx="1464062" cy="16990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/>
              <a:endParaRPr lang="zh-CN" altLang="zh-CN" sz="105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66990" y="3289939"/>
              <a:ext cx="1332374" cy="108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53"/>
            <p:cNvSpPr>
              <a:spLocks noChangeArrowheads="1"/>
            </p:cNvSpPr>
            <p:nvPr/>
          </p:nvSpPr>
          <p:spPr bwMode="auto">
            <a:xfrm>
              <a:off x="2212154" y="4479149"/>
              <a:ext cx="146406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  <a:sym typeface="나눔고딕" pitchFamily="2" charset="-127"/>
                </a:rPr>
                <a:t>牛肉饭</a:t>
              </a:r>
              <a:endParaRPr lang="en-US" altLang="zh-CN" sz="1050" dirty="0" smtClean="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  <a:sym typeface="나눔고딕" pitchFamily="2" charset="-127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072065" y="3028121"/>
              <a:ext cx="389850" cy="338554"/>
              <a:chOff x="321491" y="948395"/>
              <a:chExt cx="389850" cy="338554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390939" y="987287"/>
                <a:ext cx="291548" cy="2915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21491" y="948395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85000"/>
                      </a:schemeClr>
                    </a:solidFill>
                    <a:latin typeface="时尚中黑简体" pitchFamily="2" charset="-122"/>
                    <a:ea typeface="时尚中黑简体" pitchFamily="2" charset="-122"/>
                  </a:rPr>
                  <a:t>07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794848" y="2682937"/>
            <a:ext cx="1591498" cy="1825937"/>
            <a:chOff x="3794848" y="3028121"/>
            <a:chExt cx="1591498" cy="1825937"/>
          </a:xfrm>
        </p:grpSpPr>
        <p:sp>
          <p:nvSpPr>
            <p:cNvPr id="52" name="직사각형 39"/>
            <p:cNvSpPr>
              <a:spLocks noChangeArrowheads="1"/>
            </p:cNvSpPr>
            <p:nvPr/>
          </p:nvSpPr>
          <p:spPr bwMode="auto">
            <a:xfrm>
              <a:off x="3900182" y="3155023"/>
              <a:ext cx="1464062" cy="16990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/>
              <a:endParaRPr lang="zh-CN" altLang="zh-CN" sz="105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66026" y="3274102"/>
              <a:ext cx="1332374" cy="113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TextBox 54"/>
            <p:cNvSpPr>
              <a:spLocks noChangeArrowheads="1"/>
            </p:cNvSpPr>
            <p:nvPr/>
          </p:nvSpPr>
          <p:spPr bwMode="auto">
            <a:xfrm>
              <a:off x="3922284" y="4486928"/>
              <a:ext cx="146406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  <a:sym typeface="나눔고딕" pitchFamily="2" charset="-127"/>
                </a:rPr>
                <a:t>薯条拼盘</a:t>
              </a:r>
              <a:endParaRPr lang="en-US" altLang="zh-CN" sz="1050" dirty="0" smtClean="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  <a:sym typeface="나눔고딕" pitchFamily="2" charset="-127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3794848" y="3028121"/>
              <a:ext cx="389850" cy="338554"/>
              <a:chOff x="321491" y="948395"/>
              <a:chExt cx="389850" cy="338554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390939" y="987287"/>
                <a:ext cx="291548" cy="2915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21491" y="948395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85000"/>
                      </a:schemeClr>
                    </a:solidFill>
                    <a:latin typeface="时尚中黑简体" pitchFamily="2" charset="-122"/>
                    <a:ea typeface="时尚中黑简体" pitchFamily="2" charset="-122"/>
                  </a:rPr>
                  <a:t>08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5491127" y="2682937"/>
            <a:ext cx="1580306" cy="1825937"/>
            <a:chOff x="5491127" y="3028121"/>
            <a:chExt cx="1580306" cy="1825937"/>
          </a:xfrm>
        </p:grpSpPr>
        <p:sp>
          <p:nvSpPr>
            <p:cNvPr id="59" name="직사각형 43"/>
            <p:cNvSpPr>
              <a:spLocks noChangeArrowheads="1"/>
            </p:cNvSpPr>
            <p:nvPr/>
          </p:nvSpPr>
          <p:spPr bwMode="auto">
            <a:xfrm>
              <a:off x="5597926" y="3155023"/>
              <a:ext cx="1464062" cy="16990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/>
              <a:endParaRPr lang="zh-CN" altLang="zh-CN" sz="105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666570" y="3276958"/>
              <a:ext cx="1326773" cy="112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TextBox 55"/>
            <p:cNvSpPr>
              <a:spLocks noChangeArrowheads="1"/>
            </p:cNvSpPr>
            <p:nvPr/>
          </p:nvSpPr>
          <p:spPr bwMode="auto">
            <a:xfrm>
              <a:off x="5607371" y="4474284"/>
              <a:ext cx="1464062" cy="286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  <a:sym typeface="나눔고딕" pitchFamily="2" charset="-127"/>
                </a:rPr>
                <a:t>荷叶蒸鸡</a:t>
              </a:r>
              <a:endParaRPr lang="en-US" altLang="zh-CN" sz="1050" dirty="0" smtClean="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  <a:sym typeface="나눔고딕" pitchFamily="2" charset="-127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5491127" y="3028121"/>
              <a:ext cx="389850" cy="338554"/>
              <a:chOff x="321491" y="948395"/>
              <a:chExt cx="389850" cy="338554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390939" y="987287"/>
                <a:ext cx="291548" cy="2915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21491" y="948395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85000"/>
                      </a:schemeClr>
                    </a:solidFill>
                    <a:latin typeface="时尚中黑简体" pitchFamily="2" charset="-122"/>
                    <a:ea typeface="时尚中黑简体" pitchFamily="2" charset="-122"/>
                  </a:rPr>
                  <a:t>09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7134396" y="2682937"/>
            <a:ext cx="1590577" cy="1841177"/>
            <a:chOff x="7134396" y="3028121"/>
            <a:chExt cx="1590577" cy="1841177"/>
          </a:xfrm>
        </p:grpSpPr>
        <p:sp>
          <p:nvSpPr>
            <p:cNvPr id="66" name="직사각형 43"/>
            <p:cNvSpPr>
              <a:spLocks noChangeArrowheads="1"/>
            </p:cNvSpPr>
            <p:nvPr/>
          </p:nvSpPr>
          <p:spPr bwMode="auto">
            <a:xfrm>
              <a:off x="7251466" y="3170263"/>
              <a:ext cx="1464062" cy="16990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/>
              <a:endParaRPr lang="zh-CN" altLang="zh-CN" sz="105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350594" y="3236106"/>
              <a:ext cx="1265806" cy="1169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Box 55"/>
            <p:cNvSpPr>
              <a:spLocks noChangeArrowheads="1"/>
            </p:cNvSpPr>
            <p:nvPr/>
          </p:nvSpPr>
          <p:spPr bwMode="auto">
            <a:xfrm>
              <a:off x="7260911" y="4481279"/>
              <a:ext cx="1464062" cy="26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나눔고딕" pitchFamily="2" charset="-127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  <a:sym typeface="나눔고딕" pitchFamily="2" charset="-127"/>
                </a:rPr>
                <a:t>炸鸡块</a:t>
              </a:r>
              <a:endParaRPr lang="en-US" altLang="zh-CN" sz="1050" dirty="0" smtClean="0">
                <a:solidFill>
                  <a:schemeClr val="bg1">
                    <a:lumMod val="85000"/>
                  </a:schemeClr>
                </a:solidFill>
                <a:latin typeface="时尚中黑简体" pitchFamily="2" charset="-122"/>
                <a:ea typeface="时尚中黑简体" pitchFamily="2" charset="-122"/>
                <a:sym typeface="나눔고딕" pitchFamily="2" charset="-127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7134396" y="3028121"/>
              <a:ext cx="389850" cy="338554"/>
              <a:chOff x="321491" y="948395"/>
              <a:chExt cx="389850" cy="338554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90939" y="987287"/>
                <a:ext cx="291548" cy="29154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321491" y="948395"/>
                <a:ext cx="3898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>
                        <a:lumMod val="85000"/>
                      </a:schemeClr>
                    </a:solidFill>
                    <a:latin typeface="时尚中黑简体" pitchFamily="2" charset="-122"/>
                    <a:ea typeface="时尚中黑简体" pitchFamily="2" charset="-122"/>
                  </a:rPr>
                  <a:t>10</a:t>
                </a:r>
                <a:endParaRPr lang="zh-CN" altLang="en-US" sz="1600" dirty="0">
                  <a:solidFill>
                    <a:schemeClr val="bg1">
                      <a:lumMod val="85000"/>
                    </a:schemeClr>
                  </a:solidFill>
                  <a:latin typeface="时尚中黑简体" pitchFamily="2" charset="-122"/>
                  <a:ea typeface="时尚中黑简体" pitchFamily="2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4478042" y="13477"/>
            <a:ext cx="772511" cy="279955"/>
            <a:chOff x="3004538" y="77892"/>
            <a:chExt cx="942980" cy="341733"/>
          </a:xfrm>
        </p:grpSpPr>
        <p:sp>
          <p:nvSpPr>
            <p:cNvPr id="89" name="TextBox 3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开发环境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025048" y="231778"/>
              <a:ext cx="9141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COMPANY INTRODUCTION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326613" y="13477"/>
            <a:ext cx="772511" cy="279955"/>
            <a:chOff x="3004538" y="77892"/>
            <a:chExt cx="942980" cy="341733"/>
          </a:xfrm>
        </p:grpSpPr>
        <p:sp>
          <p:nvSpPr>
            <p:cNvPr id="92" name="TextBox 6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项目背景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3107230" y="231778"/>
              <a:ext cx="749821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 smtClean="0">
                  <a:solidFill>
                    <a:schemeClr val="bg1">
                      <a:lumMod val="95000"/>
                    </a:schemeClr>
                  </a:solidFill>
                </a:rPr>
                <a:t>RELATED PRODUCTS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175184" y="13477"/>
            <a:ext cx="772511" cy="279955"/>
            <a:chOff x="3004538" y="77892"/>
            <a:chExt cx="942980" cy="341733"/>
          </a:xfrm>
        </p:grpSpPr>
        <p:sp>
          <p:nvSpPr>
            <p:cNvPr id="95" name="TextBox 9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人员分配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3097446" y="231778"/>
              <a:ext cx="769389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 PRODUCT FEATURES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023755" y="13477"/>
            <a:ext cx="772511" cy="279955"/>
            <a:chOff x="3004538" y="77892"/>
            <a:chExt cx="942980" cy="341733"/>
          </a:xfrm>
        </p:grpSpPr>
        <p:sp>
          <p:nvSpPr>
            <p:cNvPr id="98" name="TextBox 12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界面设计</a:t>
              </a:r>
              <a:endParaRPr lang="zh-CN" altLang="en-US" sz="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168866" y="231778"/>
              <a:ext cx="62654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rgbClr val="FF0000"/>
                  </a:solidFill>
                </a:rPr>
                <a:t>ABOUT TO JOIN</a:t>
              </a:r>
              <a:endParaRPr lang="zh-CN" altLang="en-US" sz="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872325" y="13477"/>
            <a:ext cx="772511" cy="279955"/>
            <a:chOff x="3004538" y="77892"/>
            <a:chExt cx="942980" cy="341733"/>
          </a:xfrm>
        </p:grpSpPr>
        <p:sp>
          <p:nvSpPr>
            <p:cNvPr id="101" name="TextBox 15"/>
            <p:cNvSpPr txBox="1"/>
            <p:nvPr/>
          </p:nvSpPr>
          <p:spPr>
            <a:xfrm>
              <a:off x="3004538" y="77892"/>
              <a:ext cx="942980" cy="262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项目心得</a:t>
              </a:r>
              <a:endPara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3126797" y="231778"/>
              <a:ext cx="710687" cy="18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" dirty="0">
                  <a:solidFill>
                    <a:schemeClr val="bg1">
                      <a:lumMod val="95000"/>
                    </a:schemeClr>
                  </a:solidFill>
                </a:rPr>
                <a:t>PRODUCT/SERVICE</a:t>
              </a:r>
              <a:endParaRPr lang="zh-CN" altLang="en-US" sz="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03" name="图片 10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559"/>
            <a:ext cx="922237" cy="3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4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"/>
                            </p:stCondLst>
                            <p:childTnLst>
                              <p:par>
                                <p:cTn id="4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00"/>
                            </p:stCondLst>
                            <p:childTnLst>
                              <p:par>
                                <p:cTn id="6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1"/>
  <p:tag name="ISPRING_SCORM_RATE_QUIZZES" val="0"/>
  <p:tag name="ISPRING_SCORM_PASSING_SCORE" val="100.0000000000"/>
  <p:tag name="ISPRING_RESOURCE_PATHS_HASH_2" val="adce29d47d825fc7105a81d743ea2395583b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473</Words>
  <Application>Microsoft Office PowerPoint</Application>
  <PresentationFormat>全屏显示(16:9)</PresentationFormat>
  <Paragraphs>153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나눔고딕</vt:lpstr>
      <vt:lpstr>Baskerville Old Face</vt:lpstr>
      <vt:lpstr>Nexa Bold</vt:lpstr>
      <vt:lpstr>微软雅黑</vt:lpstr>
      <vt:lpstr>华文新魏</vt:lpstr>
      <vt:lpstr>Agency FB</vt:lpstr>
      <vt:lpstr>Arial</vt:lpstr>
      <vt:lpstr>方正清刻本悦宋简体</vt:lpstr>
      <vt:lpstr>Forte</vt:lpstr>
      <vt:lpstr>Calibri</vt:lpstr>
      <vt:lpstr>宋体</vt:lpstr>
      <vt:lpstr>时尚中黑简体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www.tukuppt.com</dc:creator>
  <cp:keywords>tukuppt</cp:keywords>
  <cp:lastModifiedBy>小 仙女</cp:lastModifiedBy>
  <cp:revision>23</cp:revision>
  <dcterms:created xsi:type="dcterms:W3CDTF">2016-07-29T02:26:27Z</dcterms:created>
  <dcterms:modified xsi:type="dcterms:W3CDTF">2019-03-04T12:03:59Z</dcterms:modified>
</cp:coreProperties>
</file>